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29"/>
  </p:notesMasterIdLst>
  <p:handoutMasterIdLst>
    <p:handoutMasterId r:id="rId30"/>
  </p:handoutMasterIdLst>
  <p:sldIdLst>
    <p:sldId id="439" r:id="rId2"/>
    <p:sldId id="440" r:id="rId3"/>
    <p:sldId id="441" r:id="rId4"/>
    <p:sldId id="615" r:id="rId5"/>
    <p:sldId id="616" r:id="rId6"/>
    <p:sldId id="617" r:id="rId7"/>
    <p:sldId id="618" r:id="rId8"/>
    <p:sldId id="493" r:id="rId9"/>
    <p:sldId id="492" r:id="rId10"/>
    <p:sldId id="596" r:id="rId11"/>
    <p:sldId id="598" r:id="rId12"/>
    <p:sldId id="495" r:id="rId13"/>
    <p:sldId id="601" r:id="rId14"/>
    <p:sldId id="599" r:id="rId15"/>
    <p:sldId id="604" r:id="rId16"/>
    <p:sldId id="605" r:id="rId17"/>
    <p:sldId id="606" r:id="rId18"/>
    <p:sldId id="607" r:id="rId19"/>
    <p:sldId id="608" r:id="rId20"/>
    <p:sldId id="609" r:id="rId21"/>
    <p:sldId id="610" r:id="rId22"/>
    <p:sldId id="612" r:id="rId23"/>
    <p:sldId id="602" r:id="rId24"/>
    <p:sldId id="603" r:id="rId25"/>
    <p:sldId id="614" r:id="rId26"/>
    <p:sldId id="613" r:id="rId27"/>
    <p:sldId id="476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9" autoAdjust="0"/>
    <p:restoredTop sz="86384" autoAdjust="0"/>
  </p:normalViewPr>
  <p:slideViewPr>
    <p:cSldViewPr>
      <p:cViewPr varScale="1">
        <p:scale>
          <a:sx n="132" d="100"/>
          <a:sy n="132" d="100"/>
        </p:scale>
        <p:origin x="2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A1E54-5B88-4DCC-8136-E426A019C818}" type="datetimeFigureOut">
              <a:rPr lang="en-US" smtClean="0"/>
              <a:pPr/>
              <a:t>10/13/21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D3B-01CD-45B6-8030-679E494C5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E854831-01EB-409C-BAD6-09AACD654632}" type="datetimeFigureOut">
              <a:rPr lang="en-US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8747BF-E32F-4C5D-BB9D-96B7E3B67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93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62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6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5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86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6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86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28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81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25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2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60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41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90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69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4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between images, geometry, and photometry, as well as a taxonomy </a:t>
            </a:r>
            <a:endParaRPr lang="en-US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72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71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3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60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6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Interpretations </a:t>
            </a:r>
            <a:endParaRPr lang="en-US" dirty="0">
              <a:effectLst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5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305800" cy="1470025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135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1990B-9C14-4DEB-8ABC-ED3FA49B5060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135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6135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B7A44-4BEB-4535-A06C-A1CE01569806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457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7DA11-7728-4C3D-8F84-95812A843EFE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EB92-0B2B-4075-BCA3-94B886265CAF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9460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B9961-2CC3-4BC1-8226-A330A31E1300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7E24A-A1FD-41D3-A0A4-2F7DDDF04A0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4829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135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68F05-7430-4891-929D-ADF315CA4283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6135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6135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F965C-3CEB-45B2-B97C-76AD457A2442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609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80558-BD95-42DE-A260-71C05C5AC53F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CAB4-F23C-43F4-B686-8E1D365D3A45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2367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D0457-0E33-4E2D-AA41-925C78D80F96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97DB9-6F1F-4587-B4D8-7611A9895928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1839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8C9F7-7DF7-464E-8D4A-DD4031BAC730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EAE02-80AB-4832-B1BF-4E3BB3B6CC7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293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3149C-CA5B-45D8-88AE-7D9EB5975FC9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E600C-8C4E-4143-B853-68A70D9331C7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43879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0ECE0-4644-439F-8F87-46008E4881E5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4D644-7D5F-464F-ACE6-65B648A8CD0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0517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7F59D-4653-4686-8634-FF2C8DD97B63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7B27-8B09-402C-8D0C-F158C101AFF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2567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D2664-C8A2-42CE-A9C4-7D2E71D6B4EC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B066-4475-48FE-A074-7E4CA38B9454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28987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613525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fld id="{7D5BD43F-B92F-4CE0-B907-23ECBBD14A78}" type="datetime1">
              <a:rPr lang="en-US" smtClean="0"/>
              <a:pPr>
                <a:defRPr/>
              </a:pPr>
              <a:t>10/13/21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13525"/>
            <a:ext cx="2895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Session 01 - Getting started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613525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fld id="{2730B33F-D76C-4370-BF16-00D48C2939F7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105"/>
            <a:ext cx="1600200" cy="3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2052" name="Title 1"/>
          <p:cNvSpPr>
            <a:spLocks noGrp="1"/>
          </p:cNvSpPr>
          <p:nvPr>
            <p:ph type="ctrTitle"/>
          </p:nvPr>
        </p:nvSpPr>
        <p:spPr>
          <a:xfrm>
            <a:off x="304800" y="1676400"/>
            <a:ext cx="8534400" cy="24384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cs typeface="Arial" charset="0"/>
              </a:rPr>
            </a:br>
            <a:r>
              <a:rPr lang="en-US" dirty="0"/>
              <a:t>Getting Started</a:t>
            </a:r>
            <a:br>
              <a:rPr lang="en-US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21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b="1" dirty="0"/>
              <a:t>The Human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9C00D9-A379-BF47-8C95-EEF17F014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9" y="2487976"/>
            <a:ext cx="2120900" cy="335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026AB08-0128-F04A-B662-F0609B004EF2}"/>
              </a:ext>
            </a:extLst>
          </p:cNvPr>
          <p:cNvSpPr/>
          <p:nvPr/>
        </p:nvSpPr>
        <p:spPr>
          <a:xfrm>
            <a:off x="2790669" y="3554776"/>
            <a:ext cx="1476531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E28CD8E-D2B2-DF47-B41B-43B69DCAF19B}"/>
              </a:ext>
            </a:extLst>
          </p:cNvPr>
          <p:cNvSpPr/>
          <p:nvPr/>
        </p:nvSpPr>
        <p:spPr>
          <a:xfrm>
            <a:off x="5257800" y="3586006"/>
            <a:ext cx="1476531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Interpreting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xmlns="" id="{DCA743D7-FF09-8444-BF87-14A4699DF006}"/>
              </a:ext>
            </a:extLst>
          </p:cNvPr>
          <p:cNvSpPr/>
          <p:nvPr/>
        </p:nvSpPr>
        <p:spPr>
          <a:xfrm>
            <a:off x="7467600" y="2868976"/>
            <a:ext cx="1524000" cy="22860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Human, dog, happy, run,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544E79E-FB97-054B-AEBD-76D3A36D2DA7}"/>
              </a:ext>
            </a:extLst>
          </p:cNvPr>
          <p:cNvCxnSpPr>
            <a:stCxn id="3" idx="3"/>
          </p:cNvCxnSpPr>
          <p:nvPr/>
        </p:nvCxnSpPr>
        <p:spPr>
          <a:xfrm>
            <a:off x="2206989" y="4164376"/>
            <a:ext cx="583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3A5AB0B-705D-3049-9612-6C1D93C26B57}"/>
              </a:ext>
            </a:extLst>
          </p:cNvPr>
          <p:cNvCxnSpPr>
            <a:cxnSpLocks/>
          </p:cNvCxnSpPr>
          <p:nvPr/>
        </p:nvCxnSpPr>
        <p:spPr>
          <a:xfrm>
            <a:off x="4267200" y="4164376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DA6936F-AA14-8C4C-8401-A423C9B39408}"/>
              </a:ext>
            </a:extLst>
          </p:cNvPr>
          <p:cNvCxnSpPr>
            <a:cxnSpLocks/>
          </p:cNvCxnSpPr>
          <p:nvPr/>
        </p:nvCxnSpPr>
        <p:spPr>
          <a:xfrm>
            <a:off x="6734331" y="4154383"/>
            <a:ext cx="733269" cy="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B5D227D-3552-2641-9975-91F77E89A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58" y="2287171"/>
            <a:ext cx="970942" cy="6838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226E36E-BF07-C84D-AF55-AFB288AD5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89" y="2233378"/>
            <a:ext cx="967856" cy="79140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36261F31-3213-694E-A708-23E6F5268A34}"/>
              </a:ext>
            </a:extLst>
          </p:cNvPr>
          <p:cNvCxnSpPr>
            <a:cxnSpLocks/>
          </p:cNvCxnSpPr>
          <p:nvPr/>
        </p:nvCxnSpPr>
        <p:spPr>
          <a:xfrm>
            <a:off x="3467100" y="2970993"/>
            <a:ext cx="0" cy="5837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7C0EC433-50B6-784B-8252-CD090106C28C}"/>
              </a:ext>
            </a:extLst>
          </p:cNvPr>
          <p:cNvCxnSpPr>
            <a:cxnSpLocks/>
          </p:cNvCxnSpPr>
          <p:nvPr/>
        </p:nvCxnSpPr>
        <p:spPr>
          <a:xfrm>
            <a:off x="5913178" y="2970993"/>
            <a:ext cx="0" cy="5837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C9EB0C-4BFC-2948-BDD4-EAB9A14AF985}"/>
              </a:ext>
            </a:extLst>
          </p:cNvPr>
          <p:cNvSpPr/>
          <p:nvPr/>
        </p:nvSpPr>
        <p:spPr>
          <a:xfrm>
            <a:off x="2247900" y="464106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Tx/>
              <a:buChar char="-"/>
            </a:pPr>
            <a:r>
              <a:rPr lang="en-US" sz="2400" dirty="0"/>
              <a:t>Loss memory 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Dependency 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Huge data</a:t>
            </a:r>
            <a:r>
              <a:rPr lang="en-US" sz="2400" dirty="0">
                <a:sym typeface="Wingdings" pitchFamily="2" charset="2"/>
              </a:rPr>
              <a:t> slow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289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b="1" dirty="0"/>
              <a:t>The 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9C00D9-A379-BF47-8C95-EEF17F014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9" y="2487976"/>
            <a:ext cx="2120900" cy="335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026AB08-0128-F04A-B662-F0609B004EF2}"/>
              </a:ext>
            </a:extLst>
          </p:cNvPr>
          <p:cNvSpPr/>
          <p:nvPr/>
        </p:nvSpPr>
        <p:spPr>
          <a:xfrm>
            <a:off x="2790669" y="3554776"/>
            <a:ext cx="1476531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E28CD8E-D2B2-DF47-B41B-43B69DCAF19B}"/>
              </a:ext>
            </a:extLst>
          </p:cNvPr>
          <p:cNvSpPr/>
          <p:nvPr/>
        </p:nvSpPr>
        <p:spPr>
          <a:xfrm>
            <a:off x="5257800" y="3586006"/>
            <a:ext cx="1476531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Interpreting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xmlns="" id="{DCA743D7-FF09-8444-BF87-14A4699DF006}"/>
              </a:ext>
            </a:extLst>
          </p:cNvPr>
          <p:cNvSpPr/>
          <p:nvPr/>
        </p:nvSpPr>
        <p:spPr>
          <a:xfrm>
            <a:off x="7467600" y="2868976"/>
            <a:ext cx="1524000" cy="22860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Human, dog, happy, run,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544E79E-FB97-054B-AEBD-76D3A36D2DA7}"/>
              </a:ext>
            </a:extLst>
          </p:cNvPr>
          <p:cNvCxnSpPr>
            <a:stCxn id="3" idx="3"/>
          </p:cNvCxnSpPr>
          <p:nvPr/>
        </p:nvCxnSpPr>
        <p:spPr>
          <a:xfrm>
            <a:off x="2206989" y="4164376"/>
            <a:ext cx="583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3A5AB0B-705D-3049-9612-6C1D93C26B57}"/>
              </a:ext>
            </a:extLst>
          </p:cNvPr>
          <p:cNvCxnSpPr>
            <a:cxnSpLocks/>
          </p:cNvCxnSpPr>
          <p:nvPr/>
        </p:nvCxnSpPr>
        <p:spPr>
          <a:xfrm>
            <a:off x="4267200" y="4164376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DA6936F-AA14-8C4C-8401-A423C9B39408}"/>
              </a:ext>
            </a:extLst>
          </p:cNvPr>
          <p:cNvCxnSpPr>
            <a:cxnSpLocks/>
          </p:cNvCxnSpPr>
          <p:nvPr/>
        </p:nvCxnSpPr>
        <p:spPr>
          <a:xfrm>
            <a:off x="6734331" y="4154383"/>
            <a:ext cx="733269" cy="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43AC394-9E65-AC4A-86ED-17B73152A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58" y="5154976"/>
            <a:ext cx="1123342" cy="7224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3907937-30AF-0F4C-90D1-5CE75087E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21" y="5085115"/>
            <a:ext cx="673496" cy="92322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0F0C4485-0F87-364B-A756-DEE7E04C556A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545009" y="4602226"/>
            <a:ext cx="8120" cy="552750"/>
          </a:xfrm>
          <a:prstGeom prst="straightConnector1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04BD59F4-D281-5543-9768-55957410435D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H="1" flipV="1">
            <a:off x="5996066" y="4576606"/>
            <a:ext cx="9903" cy="508509"/>
          </a:xfrm>
          <a:prstGeom prst="straightConnector1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CB2B1D6-77F6-6B44-B2C0-B6ACE29B7F32}"/>
              </a:ext>
            </a:extLst>
          </p:cNvPr>
          <p:cNvSpPr/>
          <p:nvPr/>
        </p:nvSpPr>
        <p:spPr>
          <a:xfrm>
            <a:off x="2362200" y="165567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Tx/>
              <a:buChar char="-"/>
            </a:pPr>
            <a:r>
              <a:rPr lang="en-US" sz="2400" dirty="0"/>
              <a:t>Transfer learning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Fa</a:t>
            </a:r>
            <a:r>
              <a:rPr lang="vi-VN" sz="2400" dirty="0" smtClean="0"/>
              <a:t>ir</a:t>
            </a:r>
            <a:r>
              <a:rPr lang="en-US" sz="2400" dirty="0" smtClean="0"/>
              <a:t> </a:t>
            </a:r>
            <a:endParaRPr lang="en-US" sz="2400" dirty="0"/>
          </a:p>
          <a:p>
            <a:pPr marL="800100" lvl="1" indent="-342900">
              <a:buFontTx/>
              <a:buChar char="-"/>
            </a:pPr>
            <a:r>
              <a:rPr lang="en-US" sz="2400" dirty="0"/>
              <a:t>Huge data</a:t>
            </a:r>
            <a:r>
              <a:rPr lang="en-US" sz="2400" dirty="0">
                <a:sym typeface="Wingdings" pitchFamily="2" charset="2"/>
              </a:rPr>
              <a:t> Fast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999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dirty="0"/>
              <a:t>The goal of computer vision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1FBAA1-0845-CB49-9CB1-2FBCE8E8D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4" y="2209800"/>
            <a:ext cx="3983636" cy="368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7BE5CD-C781-A14F-8388-A273BECEC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799"/>
            <a:ext cx="4267200" cy="3611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EB2C6FF-469C-174C-BECA-EC962584948B}"/>
              </a:ext>
            </a:extLst>
          </p:cNvPr>
          <p:cNvSpPr/>
          <p:nvPr/>
        </p:nvSpPr>
        <p:spPr>
          <a:xfrm>
            <a:off x="1181100" y="1470337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Perceive the “story” behind the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2F8ACC2-89D0-7D42-BA81-C644E0C28095}"/>
              </a:ext>
            </a:extLst>
          </p:cNvPr>
          <p:cNvSpPr/>
          <p:nvPr/>
        </p:nvSpPr>
        <p:spPr>
          <a:xfrm>
            <a:off x="762000" y="5986611"/>
            <a:ext cx="220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You see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048A996-800B-4346-AB8B-F58255FDF43C}"/>
              </a:ext>
            </a:extLst>
          </p:cNvPr>
          <p:cNvSpPr/>
          <p:nvPr/>
        </p:nvSpPr>
        <p:spPr>
          <a:xfrm>
            <a:off x="5630368" y="6025998"/>
            <a:ext cx="2760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Computer see</a:t>
            </a:r>
          </a:p>
        </p:txBody>
      </p:sp>
    </p:spTree>
    <p:extLst>
      <p:ext uri="{BB962C8B-B14F-4D97-AF65-F5344CB8AC3E}">
        <p14:creationId xmlns:p14="http://schemas.microsoft.com/office/powerpoint/2010/main" val="49243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dirty="0"/>
              <a:t>How Does Computer Vision Work?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37C24DCA-F117-6F4C-84AD-C0EE6506E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676400"/>
            <a:ext cx="8534400" cy="4648200"/>
          </a:xfrm>
        </p:spPr>
        <p:txBody>
          <a:bodyPr>
            <a:normAutofit/>
          </a:bodyPr>
          <a:lstStyle/>
          <a:p>
            <a:r>
              <a:rPr lang="en-US" dirty="0"/>
              <a:t>Computer vision is a more high-level process of </a:t>
            </a:r>
            <a:r>
              <a:rPr lang="en-US" dirty="0" smtClean="0"/>
              <a:t>image </a:t>
            </a:r>
            <a:r>
              <a:rPr lang="en-US" dirty="0"/>
              <a:t>processing- </a:t>
            </a:r>
            <a:r>
              <a:rPr lang="en-US" dirty="0" smtClean="0"/>
              <a:t>analysis </a:t>
            </a:r>
            <a:r>
              <a:rPr lang="en-US" dirty="0"/>
              <a:t>of an image.</a:t>
            </a:r>
          </a:p>
          <a:p>
            <a:r>
              <a:rPr lang="en-US" dirty="0"/>
              <a:t> The input is an image while the output is the interpretation of an image. </a:t>
            </a:r>
          </a:p>
          <a:p>
            <a:r>
              <a:rPr lang="en-US" dirty="0"/>
              <a:t>Computer vision works by identifying different components in the image.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121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38397" y="274638"/>
            <a:ext cx="8605603" cy="1143000"/>
          </a:xfrm>
        </p:spPr>
        <p:txBody>
          <a:bodyPr/>
          <a:lstStyle/>
          <a:p>
            <a:r>
              <a:rPr lang="en-US" sz="4000" b="1" dirty="0"/>
              <a:t>The computer vs human perception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62B30626-BE95-C14C-B068-2F03E67E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676400"/>
            <a:ext cx="8534400" cy="4648200"/>
          </a:xfrm>
        </p:spPr>
        <p:txBody>
          <a:bodyPr>
            <a:normAutofit/>
          </a:bodyPr>
          <a:lstStyle/>
          <a:p>
            <a:r>
              <a:rPr lang="en-US" dirty="0"/>
              <a:t>Computer likes human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Computers </a:t>
            </a:r>
            <a:r>
              <a:rPr lang="en-US" dirty="0"/>
              <a:t>can be better at “easy” things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Humans </a:t>
            </a:r>
            <a:r>
              <a:rPr lang="en-US" dirty="0"/>
              <a:t>are much better at “hard” things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dirty="0"/>
              <a:t>But huge progress has been made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Accelerating in the last 4 years due to deep learning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is considered “hard” keeps changing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38397" y="274638"/>
            <a:ext cx="8605603" cy="1143000"/>
          </a:xfrm>
        </p:spPr>
        <p:txBody>
          <a:bodyPr/>
          <a:lstStyle/>
          <a:p>
            <a:r>
              <a:rPr lang="en-US" sz="4000" dirty="0"/>
              <a:t>Application in Facial Recognition</a:t>
            </a:r>
            <a:endParaRPr lang="en-US" sz="4000" b="1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82CD5AE8-2DE4-5048-A8B6-699C6CF0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" y="1496207"/>
            <a:ext cx="5969000" cy="3429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6B9F19-D14F-7848-B842-5A6471A86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1940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9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38397" y="274638"/>
            <a:ext cx="8605603" cy="1143000"/>
          </a:xfrm>
        </p:spPr>
        <p:txBody>
          <a:bodyPr/>
          <a:lstStyle/>
          <a:p>
            <a:r>
              <a:rPr lang="en-US" sz="4000" dirty="0"/>
              <a:t>Application in life</a:t>
            </a:r>
            <a:endParaRPr lang="en-US" sz="40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62B30626-BE95-C14C-B068-2F03E67E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9" y="1676400"/>
            <a:ext cx="3733801" cy="4267200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Stroke Recognition</a:t>
            </a:r>
          </a:p>
          <a:p>
            <a:pPr lvl="1"/>
            <a:r>
              <a:rPr lang="en-US" b="1" dirty="0"/>
              <a:t>Near Real-Time Coaching</a:t>
            </a:r>
          </a:p>
          <a:p>
            <a:pPr lvl="1"/>
            <a:r>
              <a:rPr lang="en-US" b="1" dirty="0"/>
              <a:t>Sports Team Behaviors Analysis</a:t>
            </a:r>
          </a:p>
          <a:p>
            <a:pPr lvl="1"/>
            <a:r>
              <a:rPr lang="en-US" b="1" dirty="0"/>
              <a:t>Automated Media Coverage</a:t>
            </a:r>
          </a:p>
          <a:p>
            <a:pPr lvl="1"/>
            <a:r>
              <a:rPr lang="en-US" b="1" dirty="0"/>
              <a:t>Ball Tracking</a:t>
            </a:r>
          </a:p>
          <a:p>
            <a:pPr lvl="1"/>
            <a:r>
              <a:rPr lang="en-US" b="1" dirty="0"/>
              <a:t>Goal-Line Technology</a:t>
            </a:r>
          </a:p>
          <a:p>
            <a:pPr lvl="1"/>
            <a:r>
              <a:rPr lang="en-US" b="1" dirty="0"/>
              <a:t>Event Detection in Sports</a:t>
            </a:r>
          </a:p>
          <a:p>
            <a:pPr lvl="1"/>
            <a:r>
              <a:rPr lang="en-US" b="1" dirty="0"/>
              <a:t>Sports Activity Scoring</a:t>
            </a:r>
          </a:p>
          <a:p>
            <a:pPr lvl="1"/>
            <a:r>
              <a:rPr lang="en-US" b="1" dirty="0"/>
              <a:t>Player Pose 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EE8723-A154-2242-AA1E-6D030CBDB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02904"/>
            <a:ext cx="534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38397" y="274638"/>
            <a:ext cx="8605603" cy="1143000"/>
          </a:xfrm>
        </p:spPr>
        <p:txBody>
          <a:bodyPr/>
          <a:lstStyle/>
          <a:p>
            <a:r>
              <a:rPr lang="en-US" sz="4000" dirty="0"/>
              <a:t>Application in Robotics</a:t>
            </a:r>
            <a:endParaRPr lang="en-US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85F7B34-A609-8943-8A09-7AB1B750F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199"/>
            <a:ext cx="4191000" cy="437356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E80AC4B-EA66-4748-A79A-5110414E4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81199"/>
            <a:ext cx="4648200" cy="1961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831F4C8-1B2D-6542-A485-A6375A8D9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733801"/>
            <a:ext cx="4648200" cy="26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9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38397" y="274638"/>
            <a:ext cx="8605603" cy="1143000"/>
          </a:xfrm>
        </p:spPr>
        <p:txBody>
          <a:bodyPr/>
          <a:lstStyle/>
          <a:p>
            <a:r>
              <a:rPr lang="en-US" sz="4000" dirty="0"/>
              <a:t>Application in </a:t>
            </a:r>
            <a:r>
              <a:rPr lang="en-US" dirty="0"/>
              <a:t>Transportation</a:t>
            </a:r>
            <a:endParaRPr lang="en-US" sz="40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62B30626-BE95-C14C-B068-2F03E67E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0" y="1676400"/>
            <a:ext cx="5219699" cy="464820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90000"/>
              </a:lnSpc>
            </a:pPr>
            <a:r>
              <a:rPr lang="en-US" dirty="0"/>
              <a:t>Vehicle Classification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Moving Violations Detection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Traffic Flow Analysis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Parking Occupancy Detection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Automated License Plate Recognition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Vehicle identification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Traffic Sign Detection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Road Condition Monitoring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Driver Attentiveness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62BE39-B348-3442-9EAF-C0334CBCC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39243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ACB2CC5-9B2F-AF49-AC5B-10646C3CE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50" y="3803754"/>
            <a:ext cx="4210050" cy="30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38397" y="274638"/>
            <a:ext cx="8605603" cy="1143000"/>
          </a:xfrm>
        </p:spPr>
        <p:txBody>
          <a:bodyPr/>
          <a:lstStyle/>
          <a:p>
            <a:r>
              <a:rPr lang="en-US" sz="4000" dirty="0"/>
              <a:t>Application in </a:t>
            </a:r>
            <a:r>
              <a:rPr lang="en-US" dirty="0"/>
              <a:t>Retail and Manufacturing</a:t>
            </a:r>
            <a:endParaRPr lang="en-US" sz="40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62B30626-BE95-C14C-B068-2F03E67E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1676400"/>
            <a:ext cx="4876801" cy="464820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dirty="0"/>
              <a:t> </a:t>
            </a:r>
            <a:r>
              <a:rPr lang="en-US" b="1" dirty="0"/>
              <a:t>Customer Tracking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People Counting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Theft Detection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 </a:t>
            </a:r>
            <a:r>
              <a:rPr lang="en-US" b="1" dirty="0"/>
              <a:t>Waiting Time Analytics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Social Distance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Productivity Analytics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Quality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CA53DA-310B-0042-888C-75DF99AD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88892"/>
            <a:ext cx="3962400" cy="2273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4A44C3-E156-274D-84BD-B36B8D696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00500"/>
            <a:ext cx="4038600" cy="23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7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307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Objectives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8229600" cy="4754563"/>
          </a:xfrm>
        </p:spPr>
        <p:txBody>
          <a:bodyPr/>
          <a:lstStyle/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What is computer vision?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Where are the computer vision apply </a:t>
            </a:r>
            <a:r>
              <a:rPr lang="vi-VN" dirty="0" smtClean="0"/>
              <a:t>to</a:t>
            </a:r>
            <a:r>
              <a:rPr lang="en-US" dirty="0" smtClean="0"/>
              <a:t>?</a:t>
            </a:r>
            <a:endParaRPr lang="en-US" dirty="0"/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What are the </a:t>
            </a:r>
            <a:r>
              <a:rPr lang="en-US" dirty="0" smtClean="0"/>
              <a:t>challenges </a:t>
            </a:r>
            <a:r>
              <a:rPr lang="en-US" dirty="0"/>
              <a:t>of </a:t>
            </a:r>
            <a:r>
              <a:rPr lang="en-US" dirty="0" smtClean="0"/>
              <a:t>computer </a:t>
            </a:r>
            <a:r>
              <a:rPr lang="en-US" dirty="0"/>
              <a:t>v</a:t>
            </a:r>
            <a:r>
              <a:rPr lang="en-US" dirty="0" smtClean="0"/>
              <a:t>ision</a:t>
            </a:r>
            <a:r>
              <a:rPr lang="en-US" dirty="0"/>
              <a:t>?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The future of computer vision? </a:t>
            </a:r>
          </a:p>
        </p:txBody>
      </p:sp>
    </p:spTree>
    <p:extLst>
      <p:ext uri="{BB962C8B-B14F-4D97-AF65-F5344CB8AC3E}">
        <p14:creationId xmlns:p14="http://schemas.microsoft.com/office/powerpoint/2010/main" val="297164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38397" y="381000"/>
            <a:ext cx="8605603" cy="1143000"/>
          </a:xfrm>
        </p:spPr>
        <p:txBody>
          <a:bodyPr/>
          <a:lstStyle/>
          <a:p>
            <a:r>
              <a:rPr lang="en-US" sz="4000" dirty="0"/>
              <a:t>Application in Self-driving cars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11A99A-9F6B-464B-9F0A-35E7D42E3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43400"/>
            <a:ext cx="21336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170A1E9-275A-1943-AD34-7A7CABCDD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12" y="1828800"/>
            <a:ext cx="5483087" cy="464820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AF5DC009-4E76-9F4D-848A-90F548988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3685139" cy="25146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4EBC75B-AC88-CF47-AD62-3616D54CB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322763"/>
            <a:ext cx="1856340" cy="21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8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38397" y="274638"/>
            <a:ext cx="8605603" cy="1143000"/>
          </a:xfrm>
        </p:spPr>
        <p:txBody>
          <a:bodyPr/>
          <a:lstStyle/>
          <a:p>
            <a:r>
              <a:rPr lang="en-US" sz="4000" dirty="0"/>
              <a:t>Application in Medical</a:t>
            </a:r>
            <a:endParaRPr lang="en-US" sz="40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62B30626-BE95-C14C-B068-2F03E67E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2133600"/>
            <a:ext cx="4953001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Cancer Detection</a:t>
            </a:r>
          </a:p>
          <a:p>
            <a:pPr lvl="1"/>
            <a:r>
              <a:rPr lang="en-US" b="1" dirty="0"/>
              <a:t>Cell Classification</a:t>
            </a:r>
          </a:p>
          <a:p>
            <a:pPr lvl="1"/>
            <a:r>
              <a:rPr lang="en-US" b="1" dirty="0"/>
              <a:t>Movement Analysis</a:t>
            </a:r>
          </a:p>
          <a:p>
            <a:pPr lvl="1"/>
            <a:r>
              <a:rPr lang="en-US" b="1" dirty="0"/>
              <a:t>Mask Detection</a:t>
            </a:r>
          </a:p>
          <a:p>
            <a:pPr lvl="1"/>
            <a:r>
              <a:rPr lang="en-US" b="1" dirty="0"/>
              <a:t>Tumor Detection</a:t>
            </a:r>
          </a:p>
          <a:p>
            <a:pPr lvl="1"/>
            <a:r>
              <a:rPr lang="en-US" b="1" dirty="0"/>
              <a:t>Disease Progression Score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E8C434-8DD4-FF4A-8641-E56CAEE18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1295400"/>
            <a:ext cx="3860799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ECF5299-3674-0343-A5C7-8F728DB2C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8" y="3998913"/>
            <a:ext cx="3830982" cy="25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2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38397" y="274638"/>
            <a:ext cx="8605603" cy="1143000"/>
          </a:xfrm>
        </p:spPr>
        <p:txBody>
          <a:bodyPr/>
          <a:lstStyle/>
          <a:p>
            <a:r>
              <a:rPr lang="en-US" sz="4000" dirty="0"/>
              <a:t>Application in </a:t>
            </a:r>
            <a:r>
              <a:rPr lang="en-US" dirty="0"/>
              <a:t>Agriculture</a:t>
            </a:r>
            <a:endParaRPr lang="en-US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5E0C19A-A8C6-294A-A2CD-E1ABEA500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651"/>
            <a:ext cx="3810000" cy="5105400"/>
          </a:xfr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7E05C26F-3CBD-7E44-8700-69625C00163E}"/>
              </a:ext>
            </a:extLst>
          </p:cNvPr>
          <p:cNvSpPr txBox="1">
            <a:spLocks/>
          </p:cNvSpPr>
          <p:nvPr/>
        </p:nvSpPr>
        <p:spPr bwMode="auto">
          <a:xfrm>
            <a:off x="3810001" y="2057400"/>
            <a:ext cx="5029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</a:pPr>
            <a:r>
              <a:rPr lang="en-US" dirty="0"/>
              <a:t>Crop Monitoring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Flowering Detection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Plantation monitoring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Insect Detection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Plant Disease Detection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Automatic weeding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UAV Farmland Monitoring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Animal Monitoring</a:t>
            </a:r>
          </a:p>
        </p:txBody>
      </p:sp>
    </p:spTree>
    <p:extLst>
      <p:ext uri="{BB962C8B-B14F-4D97-AF65-F5344CB8AC3E}">
        <p14:creationId xmlns:p14="http://schemas.microsoft.com/office/powerpoint/2010/main" val="165412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19659" y="457200"/>
            <a:ext cx="8605603" cy="503238"/>
          </a:xfrm>
        </p:spPr>
        <p:txBody>
          <a:bodyPr/>
          <a:lstStyle/>
          <a:p>
            <a:r>
              <a:rPr lang="en-US" dirty="0"/>
              <a:t>Challenges of Computer Vision</a:t>
            </a:r>
            <a:endParaRPr lang="en-US" sz="40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62B30626-BE95-C14C-B068-2F03E67E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676400"/>
            <a:ext cx="85344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Computer vision is a challenging field of computer science. </a:t>
            </a:r>
          </a:p>
          <a:p>
            <a:r>
              <a:rPr lang="en-US" dirty="0"/>
              <a:t>Enabling a machine to be able to see, and process what it sees, like a </a:t>
            </a:r>
            <a:r>
              <a:rPr lang="en-US" dirty="0" smtClean="0"/>
              <a:t>human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difficult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are still learning exactly how human vision works</a:t>
            </a:r>
          </a:p>
          <a:p>
            <a:r>
              <a:rPr lang="en-US" dirty="0" smtClean="0"/>
              <a:t>Scene </a:t>
            </a:r>
            <a:r>
              <a:rPr lang="en-US" dirty="0"/>
              <a:t>reconstruction- the creation of a 3D model</a:t>
            </a:r>
          </a:p>
          <a:p>
            <a:pPr lvl="1"/>
            <a:r>
              <a:rPr lang="en-US" dirty="0"/>
              <a:t> The inputting of 2D images or video, are also problematic.</a:t>
            </a:r>
          </a:p>
        </p:txBody>
      </p:sp>
    </p:spTree>
    <p:extLst>
      <p:ext uri="{BB962C8B-B14F-4D97-AF65-F5344CB8AC3E}">
        <p14:creationId xmlns:p14="http://schemas.microsoft.com/office/powerpoint/2010/main" val="216502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19659" y="457200"/>
            <a:ext cx="8605603" cy="503238"/>
          </a:xfrm>
        </p:spPr>
        <p:txBody>
          <a:bodyPr/>
          <a:lstStyle/>
          <a:p>
            <a:r>
              <a:rPr lang="en-US" dirty="0"/>
              <a:t>Challenges of Computer Vision</a:t>
            </a:r>
            <a:endParaRPr lang="en-US" sz="40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62B30626-BE95-C14C-B068-2F03E67E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676400"/>
            <a:ext cx="8534400" cy="4648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Recognition must become robust</a:t>
            </a:r>
          </a:p>
          <a:p>
            <a:pPr lvl="1"/>
            <a:r>
              <a:rPr lang="en-US" dirty="0"/>
              <a:t>Depend on object classification, identification, verification and detection</a:t>
            </a:r>
          </a:p>
          <a:p>
            <a:pPr lvl="1"/>
            <a:r>
              <a:rPr lang="en-US" dirty="0"/>
              <a:t>Depend on identify the key points or landmarks in a picture</a:t>
            </a:r>
          </a:p>
          <a:p>
            <a:pPr lvl="1"/>
            <a:r>
              <a:rPr lang="en-US" dirty="0"/>
              <a:t>Object segmentation, identifying the pixels in an image</a:t>
            </a:r>
          </a:p>
          <a:p>
            <a:r>
              <a:rPr lang="en-US" dirty="0"/>
              <a:t>Once recognition is achieved CV systems must also correctly </a:t>
            </a:r>
            <a:r>
              <a:rPr lang="en-US" dirty="0" smtClean="0"/>
              <a:t>analyze </a:t>
            </a:r>
            <a:r>
              <a:rPr lang="en-US" dirty="0"/>
              <a:t>the image. </a:t>
            </a:r>
          </a:p>
          <a:p>
            <a:r>
              <a:rPr lang="en-US" dirty="0"/>
              <a:t>If applied to a video, this requires accurate motion analysis.</a:t>
            </a:r>
          </a:p>
          <a:p>
            <a:r>
              <a:rPr lang="en-US" dirty="0"/>
              <a:t>This allows the system to estimate the velocity of objects in the video.</a:t>
            </a:r>
          </a:p>
        </p:txBody>
      </p:sp>
    </p:spTree>
    <p:extLst>
      <p:ext uri="{BB962C8B-B14F-4D97-AF65-F5344CB8AC3E}">
        <p14:creationId xmlns:p14="http://schemas.microsoft.com/office/powerpoint/2010/main" val="902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19659" y="762000"/>
            <a:ext cx="8605603" cy="198438"/>
          </a:xfrm>
        </p:spPr>
        <p:txBody>
          <a:bodyPr/>
          <a:lstStyle/>
          <a:p>
            <a:r>
              <a:rPr lang="en-US" dirty="0"/>
              <a:t>Relationship between images, geometry, and photometry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7BED663-1396-6C4F-B028-67153E96B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0" y="1600200"/>
            <a:ext cx="7862340" cy="4937125"/>
          </a:xfrm>
        </p:spPr>
      </p:pic>
    </p:spTree>
    <p:extLst>
      <p:ext uri="{BB962C8B-B14F-4D97-AF65-F5344CB8AC3E}">
        <p14:creationId xmlns:p14="http://schemas.microsoft.com/office/powerpoint/2010/main" val="2314454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519659" y="457200"/>
            <a:ext cx="8605603" cy="503238"/>
          </a:xfrm>
        </p:spPr>
        <p:txBody>
          <a:bodyPr/>
          <a:lstStyle/>
          <a:p>
            <a:r>
              <a:rPr lang="en-US" dirty="0"/>
              <a:t>The future of computer vision</a:t>
            </a:r>
            <a:endParaRPr lang="en-US" sz="40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62B30626-BE95-C14C-B068-2F03E67E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676400"/>
            <a:ext cx="8534400" cy="4648200"/>
          </a:xfrm>
        </p:spPr>
        <p:txBody>
          <a:bodyPr>
            <a:normAutofit/>
          </a:bodyPr>
          <a:lstStyle/>
          <a:p>
            <a:r>
              <a:rPr lang="en-US" dirty="0"/>
              <a:t>Computer vision, as well as AI and machine learning concepts, are key to releasing complete, or Level 5, automation in self-driving vehicles.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0D7622-E7B1-704A-90F3-2A743408E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3800"/>
            <a:ext cx="4495800" cy="2438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AD1E10-431F-3A44-8D99-2E3DD4B1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20" y="3733800"/>
            <a:ext cx="4426780" cy="24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48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b="1" dirty="0"/>
              <a:t>Summary</a:t>
            </a:r>
          </a:p>
        </p:txBody>
      </p:sp>
      <p:sp>
        <p:nvSpPr>
          <p:cNvPr id="410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What is computer vision?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Where are the computer vision apply for?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What are the Challenges of Computer Vision?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The future of computer vision? </a:t>
            </a:r>
          </a:p>
        </p:txBody>
      </p:sp>
    </p:spTree>
    <p:extLst>
      <p:ext uri="{BB962C8B-B14F-4D97-AF65-F5344CB8AC3E}">
        <p14:creationId xmlns:p14="http://schemas.microsoft.com/office/powerpoint/2010/main" val="105150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b="1" dirty="0"/>
              <a:t>What is computer vision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534400" cy="1524000"/>
          </a:xfrm>
        </p:spPr>
        <p:txBody>
          <a:bodyPr/>
          <a:lstStyle/>
          <a:p>
            <a:pPr marL="0" indent="0">
              <a:buNone/>
            </a:pPr>
            <a:r>
              <a:rPr lang="en-US" sz="2500" dirty="0"/>
              <a:t>Computer  Vision is a field of computer science that </a:t>
            </a:r>
            <a:r>
              <a:rPr lang="vi-VN" sz="2500" dirty="0" smtClean="0"/>
              <a:t>enables </a:t>
            </a:r>
            <a:r>
              <a:rPr lang="en-US" sz="2500" dirty="0" smtClean="0"/>
              <a:t>the</a:t>
            </a:r>
            <a:r>
              <a:rPr lang="en-US" sz="2500" dirty="0"/>
              <a:t> computer to understand just like a human.</a:t>
            </a:r>
            <a:endParaRPr lang="en-US" sz="2500" dirty="0">
              <a:latin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3B6B63-40F2-544A-B40B-A2C802099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97163"/>
            <a:ext cx="3657600" cy="4038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374A3AB-D562-814E-871F-89CCF7F0944C}"/>
              </a:ext>
            </a:extLst>
          </p:cNvPr>
          <p:cNvSpPr txBox="1">
            <a:spLocks/>
          </p:cNvSpPr>
          <p:nvPr/>
        </p:nvSpPr>
        <p:spPr bwMode="auto">
          <a:xfrm>
            <a:off x="4757382" y="2801227"/>
            <a:ext cx="4419600" cy="51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What are objects in the image?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5A10ABBF-A88A-F24B-AD7A-8FF147F71CC6}"/>
              </a:ext>
            </a:extLst>
          </p:cNvPr>
          <p:cNvSpPr txBox="1">
            <a:spLocks/>
          </p:cNvSpPr>
          <p:nvPr/>
        </p:nvSpPr>
        <p:spPr bwMode="auto">
          <a:xfrm>
            <a:off x="3995382" y="3541547"/>
            <a:ext cx="5181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How many trees are there in the picture?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075045E6-F2FD-7044-B6D0-85A16A5E0694}"/>
              </a:ext>
            </a:extLst>
          </p:cNvPr>
          <p:cNvSpPr txBox="1">
            <a:spLocks/>
          </p:cNvSpPr>
          <p:nvPr/>
        </p:nvSpPr>
        <p:spPr bwMode="auto">
          <a:xfrm>
            <a:off x="4648200" y="4637170"/>
            <a:ext cx="4419600" cy="45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What color is the sky?</a:t>
            </a:r>
            <a:endParaRPr lang="en-US" sz="2000" i="1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0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vi-VN" sz="4000" b="1" dirty="0" smtClean="0"/>
              <a:t>History of </a:t>
            </a:r>
            <a:r>
              <a:rPr lang="en-US" sz="4000" b="1" dirty="0" smtClean="0"/>
              <a:t>computer </a:t>
            </a:r>
            <a:r>
              <a:rPr lang="en-US" sz="4000" b="1" dirty="0"/>
              <a:t>vision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54970"/>
            <a:ext cx="3760269" cy="464873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5638800" y="1295400"/>
            <a:ext cx="0" cy="4808303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38800" y="1941071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1970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728636" y="5720760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630149" y="3779336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vi-VN" sz="4000" b="1" dirty="0" smtClean="0"/>
              <a:t>History of </a:t>
            </a:r>
            <a:r>
              <a:rPr lang="en-US" sz="4000" b="1" dirty="0" smtClean="0"/>
              <a:t>computer </a:t>
            </a:r>
            <a:r>
              <a:rPr lang="en-US" sz="4000" b="1" dirty="0"/>
              <a:t>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33888"/>
            <a:ext cx="3657600" cy="476338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5562600" y="1417638"/>
            <a:ext cx="0" cy="497963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96288" y="1633888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96287" y="3674504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6287" y="5658611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vi-VN" sz="4000" b="1" dirty="0" smtClean="0"/>
              <a:t>History of </a:t>
            </a:r>
            <a:r>
              <a:rPr lang="en-US" sz="4000" b="1" dirty="0" smtClean="0"/>
              <a:t>computer </a:t>
            </a:r>
            <a:r>
              <a:rPr lang="en-US" sz="4000" b="1" dirty="0"/>
              <a:t>vision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562600" y="1417638"/>
            <a:ext cx="0" cy="497963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96288" y="1633888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96287" y="3674504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6287" y="5344184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2000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3" y="2087484"/>
            <a:ext cx="5011554" cy="39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vi-VN" sz="4000" b="1" dirty="0" smtClean="0"/>
              <a:t>History of </a:t>
            </a:r>
            <a:r>
              <a:rPr lang="en-US" sz="4000" b="1" dirty="0" smtClean="0"/>
              <a:t>computer </a:t>
            </a:r>
            <a:r>
              <a:rPr lang="en-US" sz="4000" b="1" dirty="0"/>
              <a:t>vision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562600" y="1417639"/>
            <a:ext cx="19250" cy="307816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96288" y="1633888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1850" y="3740739"/>
            <a:ext cx="6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54" y="2209800"/>
            <a:ext cx="4165113" cy="19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b="1" dirty="0"/>
              <a:t>The related fields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D7F2B9AB-6EEF-9F46-B329-268ADFA80245}"/>
              </a:ext>
            </a:extLst>
          </p:cNvPr>
          <p:cNvSpPr/>
          <p:nvPr/>
        </p:nvSpPr>
        <p:spPr>
          <a:xfrm>
            <a:off x="2173974" y="2819470"/>
            <a:ext cx="3846963" cy="22859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Computer Vision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D17F1C85-E61A-3444-B01C-0E8152EAF971}"/>
              </a:ext>
            </a:extLst>
          </p:cNvPr>
          <p:cNvSpPr/>
          <p:nvPr/>
        </p:nvSpPr>
        <p:spPr>
          <a:xfrm>
            <a:off x="640165" y="2737467"/>
            <a:ext cx="1905000" cy="13248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Robotics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97FC6BC-DFF1-5B46-83BA-DB70CB3CCE4D}"/>
              </a:ext>
            </a:extLst>
          </p:cNvPr>
          <p:cNvSpPr/>
          <p:nvPr/>
        </p:nvSpPr>
        <p:spPr>
          <a:xfrm>
            <a:off x="2266097" y="1951843"/>
            <a:ext cx="1676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93294A4-96D1-C949-B0E8-FD17104C400B}"/>
              </a:ext>
            </a:extLst>
          </p:cNvPr>
          <p:cNvSpPr/>
          <p:nvPr/>
        </p:nvSpPr>
        <p:spPr>
          <a:xfrm>
            <a:off x="1050593" y="4196803"/>
            <a:ext cx="1676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Cognitive sciences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30B33359-C17B-F948-B297-0DCE620B82C1}"/>
              </a:ext>
            </a:extLst>
          </p:cNvPr>
          <p:cNvSpPr/>
          <p:nvPr/>
        </p:nvSpPr>
        <p:spPr>
          <a:xfrm>
            <a:off x="5278555" y="3200869"/>
            <a:ext cx="2195015" cy="13034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1E7FA3AE-0472-7145-81E2-35A6946F808E}"/>
              </a:ext>
            </a:extLst>
          </p:cNvPr>
          <p:cNvSpPr/>
          <p:nvPr/>
        </p:nvSpPr>
        <p:spPr>
          <a:xfrm>
            <a:off x="4097455" y="2142272"/>
            <a:ext cx="23622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Information retrieval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4C387752-6F2F-A84D-B6C9-08E6F1DA9AE4}"/>
              </a:ext>
            </a:extLst>
          </p:cNvPr>
          <p:cNvSpPr/>
          <p:nvPr/>
        </p:nvSpPr>
        <p:spPr>
          <a:xfrm>
            <a:off x="2400300" y="4868862"/>
            <a:ext cx="21336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Neurobiology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5E53F5C-C9F2-6C42-96FF-92DB7A193438}"/>
              </a:ext>
            </a:extLst>
          </p:cNvPr>
          <p:cNvSpPr/>
          <p:nvPr/>
        </p:nvSpPr>
        <p:spPr>
          <a:xfrm>
            <a:off x="4688715" y="4572275"/>
            <a:ext cx="16764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Graphics, algorithms</a:t>
            </a:r>
          </a:p>
        </p:txBody>
      </p:sp>
    </p:spTree>
    <p:extLst>
      <p:ext uri="{BB962C8B-B14F-4D97-AF65-F5344CB8AC3E}">
        <p14:creationId xmlns:p14="http://schemas.microsoft.com/office/powerpoint/2010/main" val="352960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200400" y="6537325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</a:rPr>
              <a:t>Session 01 - Getting started</a:t>
            </a:r>
          </a:p>
        </p:txBody>
      </p:sp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b="1" dirty="0"/>
              <a:t>The </a:t>
            </a:r>
            <a:r>
              <a:rPr lang="en-US" sz="4000" b="1" dirty="0" smtClean="0"/>
              <a:t>Vision: </a:t>
            </a:r>
            <a:r>
              <a:rPr lang="vi-VN" sz="4000" b="1" dirty="0" smtClean="0"/>
              <a:t>Human &amp; Computer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9C00D9-A379-BF47-8C95-EEF17F014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9" y="2487976"/>
            <a:ext cx="2120900" cy="335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026AB08-0128-F04A-B662-F0609B004EF2}"/>
              </a:ext>
            </a:extLst>
          </p:cNvPr>
          <p:cNvSpPr/>
          <p:nvPr/>
        </p:nvSpPr>
        <p:spPr>
          <a:xfrm>
            <a:off x="2790669" y="3554776"/>
            <a:ext cx="1476531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E28CD8E-D2B2-DF47-B41B-43B69DCAF19B}"/>
              </a:ext>
            </a:extLst>
          </p:cNvPr>
          <p:cNvSpPr/>
          <p:nvPr/>
        </p:nvSpPr>
        <p:spPr>
          <a:xfrm>
            <a:off x="5257800" y="3586006"/>
            <a:ext cx="1476531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Interpreting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xmlns="" id="{DCA743D7-FF09-8444-BF87-14A4699DF006}"/>
              </a:ext>
            </a:extLst>
          </p:cNvPr>
          <p:cNvSpPr/>
          <p:nvPr/>
        </p:nvSpPr>
        <p:spPr>
          <a:xfrm>
            <a:off x="7467600" y="2868976"/>
            <a:ext cx="1524000" cy="22860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Human, dog, happy, run,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544E79E-FB97-054B-AEBD-76D3A36D2DA7}"/>
              </a:ext>
            </a:extLst>
          </p:cNvPr>
          <p:cNvCxnSpPr>
            <a:stCxn id="3" idx="3"/>
          </p:cNvCxnSpPr>
          <p:nvPr/>
        </p:nvCxnSpPr>
        <p:spPr>
          <a:xfrm>
            <a:off x="2206989" y="4164376"/>
            <a:ext cx="583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3A5AB0B-705D-3049-9612-6C1D93C26B57}"/>
              </a:ext>
            </a:extLst>
          </p:cNvPr>
          <p:cNvCxnSpPr>
            <a:cxnSpLocks/>
          </p:cNvCxnSpPr>
          <p:nvPr/>
        </p:nvCxnSpPr>
        <p:spPr>
          <a:xfrm>
            <a:off x="4267200" y="4164376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DA6936F-AA14-8C4C-8401-A423C9B39408}"/>
              </a:ext>
            </a:extLst>
          </p:cNvPr>
          <p:cNvCxnSpPr>
            <a:cxnSpLocks/>
          </p:cNvCxnSpPr>
          <p:nvPr/>
        </p:nvCxnSpPr>
        <p:spPr>
          <a:xfrm>
            <a:off x="6734331" y="4154383"/>
            <a:ext cx="733269" cy="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B5D227D-3552-2641-9975-91F77E89A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58" y="2287171"/>
            <a:ext cx="970942" cy="6838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43AC394-9E65-AC4A-86ED-17B73152A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58" y="5154976"/>
            <a:ext cx="1123342" cy="7224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226E36E-BF07-C84D-AF55-AFB288AD5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89" y="2233378"/>
            <a:ext cx="967856" cy="7914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3907937-30AF-0F4C-90D1-5CE75087E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21" y="5085115"/>
            <a:ext cx="673496" cy="92322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36261F31-3213-694E-A708-23E6F5268A34}"/>
              </a:ext>
            </a:extLst>
          </p:cNvPr>
          <p:cNvCxnSpPr>
            <a:cxnSpLocks/>
          </p:cNvCxnSpPr>
          <p:nvPr/>
        </p:nvCxnSpPr>
        <p:spPr>
          <a:xfrm>
            <a:off x="3467100" y="2970993"/>
            <a:ext cx="0" cy="5837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7C0EC433-50B6-784B-8252-CD090106C28C}"/>
              </a:ext>
            </a:extLst>
          </p:cNvPr>
          <p:cNvCxnSpPr>
            <a:cxnSpLocks/>
          </p:cNvCxnSpPr>
          <p:nvPr/>
        </p:nvCxnSpPr>
        <p:spPr>
          <a:xfrm>
            <a:off x="5913178" y="2970993"/>
            <a:ext cx="0" cy="5837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0F0C4485-0F87-364B-A756-DEE7E04C556A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545009" y="4602226"/>
            <a:ext cx="8120" cy="552750"/>
          </a:xfrm>
          <a:prstGeom prst="straightConnector1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04BD59F4-D281-5543-9768-55957410435D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H="1" flipV="1">
            <a:off x="5996066" y="4576606"/>
            <a:ext cx="9903" cy="508509"/>
          </a:xfrm>
          <a:prstGeom prst="straightConnector1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60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2622</TotalTime>
  <Words>802</Words>
  <Application>Microsoft Macintosh PowerPoint</Application>
  <PresentationFormat>On-screen Show (4:3)</PresentationFormat>
  <Paragraphs>206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Wingdings</vt:lpstr>
      <vt:lpstr>Arial</vt:lpstr>
      <vt:lpstr>Office Theme</vt:lpstr>
      <vt:lpstr> Getting Started </vt:lpstr>
      <vt:lpstr>Objectives</vt:lpstr>
      <vt:lpstr>What is computer vision</vt:lpstr>
      <vt:lpstr>History of computer vision</vt:lpstr>
      <vt:lpstr>History of computer vision</vt:lpstr>
      <vt:lpstr>History of computer vision</vt:lpstr>
      <vt:lpstr>History of computer vision</vt:lpstr>
      <vt:lpstr>The related fields</vt:lpstr>
      <vt:lpstr>The Vision: Human &amp; Computer</vt:lpstr>
      <vt:lpstr>The Human Vision</vt:lpstr>
      <vt:lpstr>The Computer Vision</vt:lpstr>
      <vt:lpstr>The goal of computer vision</vt:lpstr>
      <vt:lpstr>How Does Computer Vision Work?</vt:lpstr>
      <vt:lpstr>The computer vs human perception</vt:lpstr>
      <vt:lpstr>Application in Facial Recognition</vt:lpstr>
      <vt:lpstr>Application in life</vt:lpstr>
      <vt:lpstr>Application in Robotics</vt:lpstr>
      <vt:lpstr>Application in Transportation</vt:lpstr>
      <vt:lpstr>Application in Retail and Manufacturing</vt:lpstr>
      <vt:lpstr>Application in Self-driving cars</vt:lpstr>
      <vt:lpstr>Application in Medical</vt:lpstr>
      <vt:lpstr>Application in Agriculture</vt:lpstr>
      <vt:lpstr>Challenges of Computer Vision</vt:lpstr>
      <vt:lpstr>Challenges of Computer Vision</vt:lpstr>
      <vt:lpstr>Relationship between images, geometry, and photometry </vt:lpstr>
      <vt:lpstr>The future of computer vision</vt:lpstr>
      <vt:lpstr>Summary</vt:lpstr>
    </vt:vector>
  </TitlesOfParts>
  <Company>FPT-Uni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Java- Introduction</dc:title>
  <dc:creator>DuyDT</dc:creator>
  <cp:lastModifiedBy>Microsoft Office User</cp:lastModifiedBy>
  <cp:revision>388</cp:revision>
  <dcterms:created xsi:type="dcterms:W3CDTF">2007-08-21T04:43:22Z</dcterms:created>
  <dcterms:modified xsi:type="dcterms:W3CDTF">2021-10-13T14:42:41Z</dcterms:modified>
</cp:coreProperties>
</file>